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59" r:id="rId5"/>
    <p:sldId id="262" r:id="rId6"/>
    <p:sldId id="260" r:id="rId7"/>
    <p:sldId id="261"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9C5D5-30F0-400F-A258-3C24809B588A}" type="doc">
      <dgm:prSet loTypeId="urn:microsoft.com/office/officeart/2005/8/layout/hProcess7#1" loCatId="list" qsTypeId="urn:microsoft.com/office/officeart/2005/8/quickstyle/simple4" qsCatId="simple" csTypeId="urn:microsoft.com/office/officeart/2005/8/colors/accent1_2" csCatId="accent1" phldr="1"/>
      <dgm:spPr/>
      <dgm:t>
        <a:bodyPr/>
        <a:lstStyle/>
        <a:p>
          <a:endParaRPr lang="el-GR"/>
        </a:p>
      </dgm:t>
    </dgm:pt>
    <dgm:pt modelId="{4EA969BB-021E-431C-B33A-EE94D47E6BCF}">
      <dgm:prSet>
        <dgm:style>
          <a:lnRef idx="1">
            <a:schemeClr val="dk1"/>
          </a:lnRef>
          <a:fillRef idx="3">
            <a:schemeClr val="dk1"/>
          </a:fillRef>
          <a:effectRef idx="2">
            <a:schemeClr val="dk1"/>
          </a:effectRef>
          <a:fontRef idx="minor">
            <a:schemeClr val="lt1"/>
          </a:fontRef>
        </dgm:style>
      </dgm:prSet>
      <dgm:spPr/>
      <dgm:t>
        <a:bodyPr/>
        <a:lstStyle/>
        <a:p>
          <a:pPr rtl="0"/>
          <a:r>
            <a:rPr lang="el-GR" b="0" u="sng" dirty="0" smtClean="0"/>
            <a:t>Αίτια</a:t>
          </a:r>
          <a:endParaRPr lang="el-GR" b="0" dirty="0"/>
        </a:p>
      </dgm:t>
    </dgm:pt>
    <dgm:pt modelId="{9AA1988E-57D0-448B-8117-5B6A688A3DD2}" type="parTrans" cxnId="{879A5104-F75A-4BA3-90C0-403AA80CE111}">
      <dgm:prSet/>
      <dgm:spPr/>
      <dgm:t>
        <a:bodyPr/>
        <a:lstStyle/>
        <a:p>
          <a:endParaRPr lang="el-GR"/>
        </a:p>
      </dgm:t>
    </dgm:pt>
    <dgm:pt modelId="{44F7D6F0-DD34-4985-B975-7D2668F36D1B}" type="sibTrans" cxnId="{879A5104-F75A-4BA3-90C0-403AA80CE111}">
      <dgm:prSet/>
      <dgm:spPr/>
      <dgm:t>
        <a:bodyPr/>
        <a:lstStyle/>
        <a:p>
          <a:endParaRPr lang="el-GR"/>
        </a:p>
      </dgm:t>
    </dgm:pt>
    <dgm:pt modelId="{3395B45B-05BB-45E2-B59B-15C7D9F5E60C}">
      <dgm:prSet custT="1"/>
      <dgm:spPr/>
      <dgm:t>
        <a:bodyPr/>
        <a:lstStyle/>
        <a:p>
          <a:pPr rtl="0"/>
          <a:r>
            <a:rPr lang="el-GR" sz="3600" dirty="0" smtClean="0"/>
            <a:t>Εμπορικές δραστηριότητες μόνο με την Αγγλία</a:t>
          </a:r>
        </a:p>
        <a:p>
          <a:pPr rtl="0"/>
          <a:endParaRPr lang="el-GR" sz="3600" dirty="0" smtClean="0"/>
        </a:p>
        <a:p>
          <a:pPr rtl="0"/>
          <a:r>
            <a:rPr lang="el-GR" sz="3600" dirty="0" smtClean="0"/>
            <a:t> Φορολογία</a:t>
          </a:r>
        </a:p>
        <a:p>
          <a:pPr rtl="0"/>
          <a:endParaRPr lang="el-GR" sz="3600" dirty="0"/>
        </a:p>
      </dgm:t>
    </dgm:pt>
    <dgm:pt modelId="{E0F3481A-5D35-40B0-9985-375E12E52AFA}" type="parTrans" cxnId="{56154A89-33F5-46E7-AFA6-9A297AD44442}">
      <dgm:prSet/>
      <dgm:spPr/>
      <dgm:t>
        <a:bodyPr/>
        <a:lstStyle/>
        <a:p>
          <a:endParaRPr lang="el-GR"/>
        </a:p>
      </dgm:t>
    </dgm:pt>
    <dgm:pt modelId="{0F56B65A-CE63-4DD8-B184-8CE700F98372}" type="sibTrans" cxnId="{56154A89-33F5-46E7-AFA6-9A297AD44442}">
      <dgm:prSet/>
      <dgm:spPr/>
      <dgm:t>
        <a:bodyPr/>
        <a:lstStyle/>
        <a:p>
          <a:endParaRPr lang="el-GR"/>
        </a:p>
      </dgm:t>
    </dgm:pt>
    <dgm:pt modelId="{F22E2F11-5487-4F5C-8FCD-F2C56B55131B}">
      <dgm:prSet custT="1"/>
      <dgm:spPr/>
      <dgm:t>
        <a:bodyPr/>
        <a:lstStyle/>
        <a:p>
          <a:pPr rtl="0"/>
          <a:r>
            <a:rPr lang="el-GR" sz="3600" dirty="0" smtClean="0"/>
            <a:t>Όχι εκπροσώπηση στο κοινοβούλιο </a:t>
          </a:r>
        </a:p>
        <a:p>
          <a:pPr rtl="0"/>
          <a:endParaRPr lang="el-GR" sz="3600" dirty="0"/>
        </a:p>
      </dgm:t>
    </dgm:pt>
    <dgm:pt modelId="{E2005D07-9629-48F5-A4A0-87445B99C703}" type="parTrans" cxnId="{802B3A63-19D4-4B52-84BB-5171F5948A9F}">
      <dgm:prSet/>
      <dgm:spPr/>
      <dgm:t>
        <a:bodyPr/>
        <a:lstStyle/>
        <a:p>
          <a:endParaRPr lang="el-GR"/>
        </a:p>
      </dgm:t>
    </dgm:pt>
    <dgm:pt modelId="{CF85B0E4-E3E1-45A1-932B-55765C388874}" type="sibTrans" cxnId="{802B3A63-19D4-4B52-84BB-5171F5948A9F}">
      <dgm:prSet/>
      <dgm:spPr/>
      <dgm:t>
        <a:bodyPr/>
        <a:lstStyle/>
        <a:p>
          <a:endParaRPr lang="el-GR"/>
        </a:p>
      </dgm:t>
    </dgm:pt>
    <dgm:pt modelId="{B17E7037-33F7-4A70-B39C-E2D3C0E568C3}">
      <dgm:prSet custT="1"/>
      <dgm:spPr/>
      <dgm:t>
        <a:bodyPr/>
        <a:lstStyle/>
        <a:p>
          <a:pPr rtl="0"/>
          <a:r>
            <a:rPr lang="el-GR" sz="3600" dirty="0" smtClean="0"/>
            <a:t> Κυβερνήτης από Αγγλία</a:t>
          </a:r>
          <a:endParaRPr lang="el-GR" sz="3600" dirty="0"/>
        </a:p>
      </dgm:t>
    </dgm:pt>
    <dgm:pt modelId="{4204DBC5-D211-4E02-973B-F3E76A6345BE}" type="parTrans" cxnId="{9DFD6B0B-E670-4044-B353-0FD507074BA9}">
      <dgm:prSet/>
      <dgm:spPr/>
      <dgm:t>
        <a:bodyPr/>
        <a:lstStyle/>
        <a:p>
          <a:endParaRPr lang="el-GR"/>
        </a:p>
      </dgm:t>
    </dgm:pt>
    <dgm:pt modelId="{D6C5032D-2E78-4B71-AF36-DCFBB0BD1E02}" type="sibTrans" cxnId="{9DFD6B0B-E670-4044-B353-0FD507074BA9}">
      <dgm:prSet/>
      <dgm:spPr/>
      <dgm:t>
        <a:bodyPr/>
        <a:lstStyle/>
        <a:p>
          <a:endParaRPr lang="el-GR"/>
        </a:p>
      </dgm:t>
    </dgm:pt>
    <dgm:pt modelId="{9120D671-3ADF-4446-9D6A-54184E67C298}" type="pres">
      <dgm:prSet presAssocID="{E279C5D5-30F0-400F-A258-3C24809B588A}" presName="Name0" presStyleCnt="0">
        <dgm:presLayoutVars>
          <dgm:dir/>
          <dgm:animLvl val="lvl"/>
          <dgm:resizeHandles val="exact"/>
        </dgm:presLayoutVars>
      </dgm:prSet>
      <dgm:spPr/>
      <dgm:t>
        <a:bodyPr/>
        <a:lstStyle/>
        <a:p>
          <a:endParaRPr lang="el-GR"/>
        </a:p>
      </dgm:t>
    </dgm:pt>
    <dgm:pt modelId="{BF9063BC-DBF2-4595-892A-298F3D5A3E56}" type="pres">
      <dgm:prSet presAssocID="{4EA969BB-021E-431C-B33A-EE94D47E6BCF}" presName="compositeNode" presStyleCnt="0">
        <dgm:presLayoutVars>
          <dgm:bulletEnabled val="1"/>
        </dgm:presLayoutVars>
      </dgm:prSet>
      <dgm:spPr/>
    </dgm:pt>
    <dgm:pt modelId="{E08D14F0-9A15-40C0-A75C-670145A2449D}" type="pres">
      <dgm:prSet presAssocID="{4EA969BB-021E-431C-B33A-EE94D47E6BCF}" presName="bgRect" presStyleLbl="node1" presStyleIdx="0" presStyleCnt="1" custLinFactNeighborX="-3984" custLinFactNeighborY="4988"/>
      <dgm:spPr/>
      <dgm:t>
        <a:bodyPr/>
        <a:lstStyle/>
        <a:p>
          <a:endParaRPr lang="el-GR"/>
        </a:p>
      </dgm:t>
    </dgm:pt>
    <dgm:pt modelId="{689D2BB2-5536-422C-87D6-947C219D194D}" type="pres">
      <dgm:prSet presAssocID="{4EA969BB-021E-431C-B33A-EE94D47E6BCF}" presName="parentNode" presStyleLbl="node1" presStyleIdx="0" presStyleCnt="1">
        <dgm:presLayoutVars>
          <dgm:chMax val="0"/>
          <dgm:bulletEnabled val="1"/>
        </dgm:presLayoutVars>
      </dgm:prSet>
      <dgm:spPr/>
      <dgm:t>
        <a:bodyPr/>
        <a:lstStyle/>
        <a:p>
          <a:endParaRPr lang="el-GR"/>
        </a:p>
      </dgm:t>
    </dgm:pt>
    <dgm:pt modelId="{940BE8D2-45BC-42E3-B39C-3FCCCD1FA93C}" type="pres">
      <dgm:prSet presAssocID="{4EA969BB-021E-431C-B33A-EE94D47E6BCF}" presName="childNode" presStyleLbl="node1" presStyleIdx="0" presStyleCnt="1">
        <dgm:presLayoutVars>
          <dgm:bulletEnabled val="1"/>
        </dgm:presLayoutVars>
      </dgm:prSet>
      <dgm:spPr/>
      <dgm:t>
        <a:bodyPr/>
        <a:lstStyle/>
        <a:p>
          <a:endParaRPr lang="el-GR"/>
        </a:p>
      </dgm:t>
    </dgm:pt>
  </dgm:ptLst>
  <dgm:cxnLst>
    <dgm:cxn modelId="{3A46A0E5-C2D5-4488-AE25-4011F1B74B4D}" type="presOf" srcId="{3395B45B-05BB-45E2-B59B-15C7D9F5E60C}" destId="{940BE8D2-45BC-42E3-B39C-3FCCCD1FA93C}" srcOrd="0" destOrd="0" presId="urn:microsoft.com/office/officeart/2005/8/layout/hProcess7#1"/>
    <dgm:cxn modelId="{24553109-BB3E-498E-836F-E4EA0D921807}" type="presOf" srcId="{B17E7037-33F7-4A70-B39C-E2D3C0E568C3}" destId="{940BE8D2-45BC-42E3-B39C-3FCCCD1FA93C}" srcOrd="0" destOrd="2" presId="urn:microsoft.com/office/officeart/2005/8/layout/hProcess7#1"/>
    <dgm:cxn modelId="{AE5BA515-8775-4336-8915-D611478129A2}" type="presOf" srcId="{4EA969BB-021E-431C-B33A-EE94D47E6BCF}" destId="{689D2BB2-5536-422C-87D6-947C219D194D}" srcOrd="1" destOrd="0" presId="urn:microsoft.com/office/officeart/2005/8/layout/hProcess7#1"/>
    <dgm:cxn modelId="{D3E973AD-36EC-4CAF-A496-4C6F5E632FAF}" type="presOf" srcId="{E279C5D5-30F0-400F-A258-3C24809B588A}" destId="{9120D671-3ADF-4446-9D6A-54184E67C298}" srcOrd="0" destOrd="0" presId="urn:microsoft.com/office/officeart/2005/8/layout/hProcess7#1"/>
    <dgm:cxn modelId="{07D5113D-83BB-44A8-A450-A4564829B219}" type="presOf" srcId="{4EA969BB-021E-431C-B33A-EE94D47E6BCF}" destId="{E08D14F0-9A15-40C0-A75C-670145A2449D}" srcOrd="0" destOrd="0" presId="urn:microsoft.com/office/officeart/2005/8/layout/hProcess7#1"/>
    <dgm:cxn modelId="{879A5104-F75A-4BA3-90C0-403AA80CE111}" srcId="{E279C5D5-30F0-400F-A258-3C24809B588A}" destId="{4EA969BB-021E-431C-B33A-EE94D47E6BCF}" srcOrd="0" destOrd="0" parTransId="{9AA1988E-57D0-448B-8117-5B6A688A3DD2}" sibTransId="{44F7D6F0-DD34-4985-B975-7D2668F36D1B}"/>
    <dgm:cxn modelId="{701069D2-C239-414C-80FE-2420702DB4C3}" type="presOf" srcId="{F22E2F11-5487-4F5C-8FCD-F2C56B55131B}" destId="{940BE8D2-45BC-42E3-B39C-3FCCCD1FA93C}" srcOrd="0" destOrd="1" presId="urn:microsoft.com/office/officeart/2005/8/layout/hProcess7#1"/>
    <dgm:cxn modelId="{9DFD6B0B-E670-4044-B353-0FD507074BA9}" srcId="{4EA969BB-021E-431C-B33A-EE94D47E6BCF}" destId="{B17E7037-33F7-4A70-B39C-E2D3C0E568C3}" srcOrd="2" destOrd="0" parTransId="{4204DBC5-D211-4E02-973B-F3E76A6345BE}" sibTransId="{D6C5032D-2E78-4B71-AF36-DCFBB0BD1E02}"/>
    <dgm:cxn modelId="{56154A89-33F5-46E7-AFA6-9A297AD44442}" srcId="{4EA969BB-021E-431C-B33A-EE94D47E6BCF}" destId="{3395B45B-05BB-45E2-B59B-15C7D9F5E60C}" srcOrd="0" destOrd="0" parTransId="{E0F3481A-5D35-40B0-9985-375E12E52AFA}" sibTransId="{0F56B65A-CE63-4DD8-B184-8CE700F98372}"/>
    <dgm:cxn modelId="{802B3A63-19D4-4B52-84BB-5171F5948A9F}" srcId="{4EA969BB-021E-431C-B33A-EE94D47E6BCF}" destId="{F22E2F11-5487-4F5C-8FCD-F2C56B55131B}" srcOrd="1" destOrd="0" parTransId="{E2005D07-9629-48F5-A4A0-87445B99C703}" sibTransId="{CF85B0E4-E3E1-45A1-932B-55765C388874}"/>
    <dgm:cxn modelId="{0635146E-8F28-45B1-B1FF-ECD856AC237E}" type="presParOf" srcId="{9120D671-3ADF-4446-9D6A-54184E67C298}" destId="{BF9063BC-DBF2-4595-892A-298F3D5A3E56}" srcOrd="0" destOrd="0" presId="urn:microsoft.com/office/officeart/2005/8/layout/hProcess7#1"/>
    <dgm:cxn modelId="{28E45F15-88C3-4B22-9B42-A075B369A5BA}" type="presParOf" srcId="{BF9063BC-DBF2-4595-892A-298F3D5A3E56}" destId="{E08D14F0-9A15-40C0-A75C-670145A2449D}" srcOrd="0" destOrd="0" presId="urn:microsoft.com/office/officeart/2005/8/layout/hProcess7#1"/>
    <dgm:cxn modelId="{643888E8-25C9-4F6C-B97C-7BBF680F968A}" type="presParOf" srcId="{BF9063BC-DBF2-4595-892A-298F3D5A3E56}" destId="{689D2BB2-5536-422C-87D6-947C219D194D}" srcOrd="1" destOrd="0" presId="urn:microsoft.com/office/officeart/2005/8/layout/hProcess7#1"/>
    <dgm:cxn modelId="{7269FF2A-5104-4CDF-BF97-7BA029BD46D0}" type="presParOf" srcId="{BF9063BC-DBF2-4595-892A-298F3D5A3E56}" destId="{940BE8D2-45BC-42E3-B39C-3FCCCD1FA93C}"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8D14F0-9A15-40C0-A75C-670145A2449D}">
      <dsp:nvSpPr>
        <dsp:cNvPr id="0" name=""/>
        <dsp:cNvSpPr/>
      </dsp:nvSpPr>
      <dsp:spPr>
        <a:xfrm>
          <a:off x="0" y="0"/>
          <a:ext cx="9036496" cy="6669360"/>
        </a:xfrm>
        <a:prstGeom prst="roundRect">
          <a:avLst>
            <a:gd name="adj" fmla="val 5000"/>
          </a:avLst>
        </a:prstGeom>
        <a:blipFill>
          <a:blip xmlns:r="http://schemas.openxmlformats.org/officeDocument/2006/relationships" r:embed="rId1">
            <a:duotone>
              <a:schemeClr val="dk1">
                <a:shade val="40000"/>
              </a:schemeClr>
              <a:schemeClr val="dk1">
                <a:tint val="42000"/>
              </a:schemeClr>
            </a:duotone>
          </a:blip>
          <a:tile tx="0" ty="0" sx="40000" sy="40000" flip="none" algn="tl"/>
        </a:blipFill>
        <a:ln w="12700" cap="flat" cmpd="sng" algn="ctr">
          <a:solidFill>
            <a:schemeClr val="dk1"/>
          </a:solidFill>
          <a:prstDash val="solid"/>
        </a:ln>
        <a:effectLst>
          <a:outerShdw blurRad="95000" rotWithShape="0">
            <a:srgbClr val="000000">
              <a:alpha val="50000"/>
            </a:srgbClr>
          </a:outerShdw>
          <a:softEdge rad="12700"/>
        </a:effectLst>
      </dsp:spPr>
      <dsp:style>
        <a:lnRef idx="1">
          <a:schemeClr val="dk1"/>
        </a:lnRef>
        <a:fillRef idx="3">
          <a:schemeClr val="dk1"/>
        </a:fillRef>
        <a:effectRef idx="2">
          <a:schemeClr val="dk1"/>
        </a:effectRef>
        <a:fontRef idx="minor">
          <a:schemeClr val="lt1"/>
        </a:fontRef>
      </dsp:style>
      <dsp:txBody>
        <a:bodyPr spcFirstLastPara="0" vert="horz" wrap="square" lIns="0" tIns="222885" rIns="288925" bIns="0" numCol="1" spcCol="1270" anchor="t" anchorCtr="0">
          <a:noAutofit/>
        </a:bodyPr>
        <a:lstStyle/>
        <a:p>
          <a:pPr lvl="0" algn="r" defTabSz="2889250" rtl="0">
            <a:lnSpc>
              <a:spcPct val="90000"/>
            </a:lnSpc>
            <a:spcBef>
              <a:spcPct val="0"/>
            </a:spcBef>
            <a:spcAft>
              <a:spcPct val="35000"/>
            </a:spcAft>
          </a:pPr>
          <a:r>
            <a:rPr lang="el-GR" sz="6500" b="0" u="sng" kern="1200" dirty="0" smtClean="0"/>
            <a:t>Αίτια</a:t>
          </a:r>
          <a:endParaRPr lang="el-GR" sz="6500" b="0" kern="1200" dirty="0"/>
        </a:p>
      </dsp:txBody>
      <dsp:txXfrm rot="16200000">
        <a:off x="-1830788" y="1830788"/>
        <a:ext cx="5468875" cy="1807299"/>
      </dsp:txXfrm>
    </dsp:sp>
    <dsp:sp modelId="{940BE8D2-45BC-42E3-B39C-3FCCCD1FA93C}">
      <dsp:nvSpPr>
        <dsp:cNvPr id="0" name=""/>
        <dsp:cNvSpPr/>
      </dsp:nvSpPr>
      <dsp:spPr>
        <a:xfrm>
          <a:off x="1807299" y="0"/>
          <a:ext cx="6732189" cy="6669360"/>
        </a:xfrm>
        <a:prstGeom prst="rect">
          <a:avLst/>
        </a:prstGeom>
        <a:noFill/>
        <a:ln>
          <a:noFill/>
        </a:ln>
        <a:effectLst>
          <a:outerShdw blurRad="95000" rotWithShape="0">
            <a:srgbClr val="000000">
              <a:alpha val="50000"/>
            </a:srgbClr>
          </a:outerShdw>
          <a:softEdge rad="12700"/>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23444" rIns="0" bIns="0" numCol="1" spcCol="1270" anchor="t" anchorCtr="0">
          <a:noAutofit/>
        </a:bodyPr>
        <a:lstStyle/>
        <a:p>
          <a:pPr lvl="0" algn="l" defTabSz="1600200" rtl="0">
            <a:lnSpc>
              <a:spcPct val="90000"/>
            </a:lnSpc>
            <a:spcBef>
              <a:spcPct val="0"/>
            </a:spcBef>
            <a:spcAft>
              <a:spcPct val="35000"/>
            </a:spcAft>
          </a:pPr>
          <a:r>
            <a:rPr lang="el-GR" sz="3600" kern="1200" dirty="0" smtClean="0"/>
            <a:t>Εμπορικές δραστηριότητες μόνο με την Αγγλία</a:t>
          </a:r>
        </a:p>
        <a:p>
          <a:pPr lvl="0" algn="l" defTabSz="1600200" rtl="0">
            <a:lnSpc>
              <a:spcPct val="90000"/>
            </a:lnSpc>
            <a:spcBef>
              <a:spcPct val="0"/>
            </a:spcBef>
            <a:spcAft>
              <a:spcPct val="35000"/>
            </a:spcAft>
          </a:pPr>
          <a:endParaRPr lang="el-GR" sz="3600" kern="1200" dirty="0" smtClean="0"/>
        </a:p>
        <a:p>
          <a:pPr lvl="0" algn="l" defTabSz="1600200" rtl="0">
            <a:lnSpc>
              <a:spcPct val="90000"/>
            </a:lnSpc>
            <a:spcBef>
              <a:spcPct val="0"/>
            </a:spcBef>
            <a:spcAft>
              <a:spcPct val="35000"/>
            </a:spcAft>
          </a:pPr>
          <a:r>
            <a:rPr lang="el-GR" sz="3600" kern="1200" dirty="0" smtClean="0"/>
            <a:t> Φορολογία</a:t>
          </a:r>
        </a:p>
        <a:p>
          <a:pPr lvl="0" algn="l" defTabSz="1600200" rtl="0">
            <a:lnSpc>
              <a:spcPct val="90000"/>
            </a:lnSpc>
            <a:spcBef>
              <a:spcPct val="0"/>
            </a:spcBef>
            <a:spcAft>
              <a:spcPct val="35000"/>
            </a:spcAft>
          </a:pPr>
          <a:endParaRPr lang="el-GR" sz="3600" kern="1200" dirty="0"/>
        </a:p>
        <a:p>
          <a:pPr lvl="0" algn="l" defTabSz="1600200" rtl="0">
            <a:lnSpc>
              <a:spcPct val="90000"/>
            </a:lnSpc>
            <a:spcBef>
              <a:spcPct val="0"/>
            </a:spcBef>
            <a:spcAft>
              <a:spcPct val="35000"/>
            </a:spcAft>
          </a:pPr>
          <a:r>
            <a:rPr lang="el-GR" sz="3600" kern="1200" dirty="0" smtClean="0"/>
            <a:t>Όχι εκπροσώπηση στο κοινοβούλιο </a:t>
          </a:r>
        </a:p>
        <a:p>
          <a:pPr lvl="0" algn="l" defTabSz="1600200" rtl="0">
            <a:lnSpc>
              <a:spcPct val="90000"/>
            </a:lnSpc>
            <a:spcBef>
              <a:spcPct val="0"/>
            </a:spcBef>
            <a:spcAft>
              <a:spcPct val="35000"/>
            </a:spcAft>
          </a:pPr>
          <a:endParaRPr lang="el-GR" sz="3600" kern="1200" dirty="0"/>
        </a:p>
        <a:p>
          <a:pPr lvl="0" algn="l" defTabSz="1600200" rtl="0">
            <a:lnSpc>
              <a:spcPct val="90000"/>
            </a:lnSpc>
            <a:spcBef>
              <a:spcPct val="0"/>
            </a:spcBef>
            <a:spcAft>
              <a:spcPct val="35000"/>
            </a:spcAft>
          </a:pPr>
          <a:r>
            <a:rPr lang="el-GR" sz="3600" kern="1200" dirty="0" smtClean="0"/>
            <a:t> Κυβερνήτης από Αγγλία</a:t>
          </a:r>
          <a:endParaRPr lang="el-GR" sz="3600" kern="1200" dirty="0"/>
        </a:p>
      </dsp:txBody>
      <dsp:txXfrm>
        <a:off x="1807299" y="0"/>
        <a:ext cx="6732189" cy="6669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EBAB6-FD0C-41C8-99D3-6BB60A837B01}" type="datetimeFigureOut">
              <a:rPr lang="el-GR" smtClean="0"/>
              <a:t>8/6/2014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563F7-004D-4A19-BF76-7D843CA8C8DA}"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Θέση ημερομηνίας 14"/>
          <p:cNvSpPr>
            <a:spLocks noGrp="1"/>
          </p:cNvSpPr>
          <p:nvPr>
            <p:ph type="dt" sz="half" idx="10"/>
          </p:nvPr>
        </p:nvSpPr>
        <p:spPr/>
        <p:txBody>
          <a:bodyPr/>
          <a:lstStyle/>
          <a:p>
            <a:fld id="{F582C896-8A88-4A46-9AEE-3B4302A4962E}" type="datetimeFigureOut">
              <a:rPr lang="el-GR" smtClean="0"/>
              <a:pPr/>
              <a:t>8/6/2014</a:t>
            </a:fld>
            <a:endParaRPr lang="el-GR"/>
          </a:p>
        </p:txBody>
      </p:sp>
      <p:sp>
        <p:nvSpPr>
          <p:cNvPr id="16" name="Θέση αριθμού διαφάνειας 15"/>
          <p:cNvSpPr>
            <a:spLocks noGrp="1"/>
          </p:cNvSpPr>
          <p:nvPr>
            <p:ph type="sldNum" sz="quarter" idx="11"/>
          </p:nvPr>
        </p:nvSpPr>
        <p:spPr/>
        <p:txBody>
          <a:bodyPr/>
          <a:lstStyle/>
          <a:p>
            <a:fld id="{8887DECB-8616-4649-872F-DEA6739A2EA4}" type="slidenum">
              <a:rPr lang="el-GR" smtClean="0"/>
              <a:pPr/>
              <a:t>‹#›</a:t>
            </a:fld>
            <a:endParaRPr lang="el-GR"/>
          </a:p>
        </p:txBody>
      </p:sp>
      <p:sp>
        <p:nvSpPr>
          <p:cNvPr id="17" name="Θέση υποσέλιδου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582C896-8A88-4A46-9AEE-3B4302A4962E}" type="datetimeFigureOut">
              <a:rPr lang="el-GR" smtClean="0"/>
              <a:pPr/>
              <a:t>8/6/2014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87DECB-8616-4649-872F-DEA6739A2EA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582C896-8A88-4A46-9AEE-3B4302A4962E}" type="datetimeFigureOut">
              <a:rPr lang="el-GR" smtClean="0"/>
              <a:pPr/>
              <a:t>8/6/2014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87DECB-8616-4649-872F-DEA6739A2EA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F582C896-8A88-4A46-9AEE-3B4302A4962E}" type="datetimeFigureOut">
              <a:rPr lang="el-GR" smtClean="0"/>
              <a:pPr/>
              <a:t>8/6/2014</a:t>
            </a:fld>
            <a:endParaRPr lang="el-GR"/>
          </a:p>
        </p:txBody>
      </p:sp>
      <p:sp>
        <p:nvSpPr>
          <p:cNvPr id="15" name="Θέση αριθμού διαφάνειας 14"/>
          <p:cNvSpPr>
            <a:spLocks noGrp="1"/>
          </p:cNvSpPr>
          <p:nvPr>
            <p:ph type="sldNum" sz="quarter" idx="15"/>
          </p:nvPr>
        </p:nvSpPr>
        <p:spPr/>
        <p:txBody>
          <a:bodyPr/>
          <a:lstStyle>
            <a:lvl1pPr algn="ctr">
              <a:defRPr/>
            </a:lvl1pPr>
          </a:lstStyle>
          <a:p>
            <a:fld id="{8887DECB-8616-4649-872F-DEA6739A2EA4}" type="slidenum">
              <a:rPr lang="el-GR" smtClean="0"/>
              <a:pPr/>
              <a:t>‹#›</a:t>
            </a:fld>
            <a:endParaRPr lang="el-GR"/>
          </a:p>
        </p:txBody>
      </p:sp>
      <p:sp>
        <p:nvSpPr>
          <p:cNvPr id="16" name="Θέση υποσέλιδου 15"/>
          <p:cNvSpPr>
            <a:spLocks noGrp="1"/>
          </p:cNvSpPr>
          <p:nvPr>
            <p:ph type="ftr" sz="quarter" idx="16"/>
          </p:nvPr>
        </p:nvSpPr>
        <p:spPr/>
        <p:txBody>
          <a:bodyPr/>
          <a:lstStyle/>
          <a:p>
            <a:endParaRPr lang="el-G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F582C896-8A88-4A46-9AEE-3B4302A4962E}" type="datetimeFigureOut">
              <a:rPr lang="el-GR" smtClean="0"/>
              <a:pPr/>
              <a:t>8/6/2014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87DECB-8616-4649-872F-DEA6739A2EA4}" type="slidenum">
              <a:rPr lang="el-GR" smtClean="0"/>
              <a:pPr/>
              <a:t>‹#›</a:t>
            </a:fld>
            <a:endParaRPr lang="el-G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F582C896-8A88-4A46-9AEE-3B4302A4962E}" type="datetimeFigureOut">
              <a:rPr lang="el-GR" smtClean="0"/>
              <a:pPr/>
              <a:t>8/6/2014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87DECB-8616-4649-872F-DEA6739A2EA4}" type="slidenum">
              <a:rPr lang="el-GR" smtClean="0"/>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8887DECB-8616-4649-872F-DEA6739A2EA4}" type="slidenum">
              <a:rPr lang="el-GR" smtClean="0"/>
              <a:pPr/>
              <a:t>‹#›</a:t>
            </a:fld>
            <a:endParaRPr lang="el-GR"/>
          </a:p>
        </p:txBody>
      </p:sp>
      <p:sp>
        <p:nvSpPr>
          <p:cNvPr id="8" name="Θέση υποσέλιδου 7"/>
          <p:cNvSpPr>
            <a:spLocks noGrp="1"/>
          </p:cNvSpPr>
          <p:nvPr>
            <p:ph type="ftr" sz="quarter" idx="11"/>
          </p:nvPr>
        </p:nvSpPr>
        <p:spPr/>
        <p:txBody>
          <a:bodyPr/>
          <a:lstStyle/>
          <a:p>
            <a:endParaRPr lang="el-GR"/>
          </a:p>
        </p:txBody>
      </p:sp>
      <p:sp>
        <p:nvSpPr>
          <p:cNvPr id="7" name="Θέση ημερομηνίας 6"/>
          <p:cNvSpPr>
            <a:spLocks noGrp="1"/>
          </p:cNvSpPr>
          <p:nvPr>
            <p:ph type="dt" sz="half" idx="10"/>
          </p:nvPr>
        </p:nvSpPr>
        <p:spPr/>
        <p:txBody>
          <a:bodyPr/>
          <a:lstStyle/>
          <a:p>
            <a:fld id="{F582C896-8A88-4A46-9AEE-3B4302A4962E}" type="datetimeFigureOut">
              <a:rPr lang="el-GR" smtClean="0"/>
              <a:pPr/>
              <a:t>8/6/2014</a:t>
            </a:fld>
            <a:endParaRPr lang="el-G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F582C896-8A88-4A46-9AEE-3B4302A4962E}" type="datetimeFigureOut">
              <a:rPr lang="el-GR" smtClean="0"/>
              <a:pPr/>
              <a:t>8/6/2014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887DECB-8616-4649-872F-DEA6739A2EA4}" type="slidenum">
              <a:rPr lang="el-GR" smtClean="0"/>
              <a:pPr/>
              <a:t>‹#›</a:t>
            </a:fld>
            <a:endParaRPr lang="el-GR"/>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582C896-8A88-4A46-9AEE-3B4302A4962E}" type="datetimeFigureOut">
              <a:rPr lang="el-GR" smtClean="0"/>
              <a:pPr/>
              <a:t>8/6/2014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887DECB-8616-4649-872F-DEA6739A2EA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F582C896-8A88-4A46-9AEE-3B4302A4962E}" type="datetimeFigureOut">
              <a:rPr lang="el-GR" smtClean="0"/>
              <a:pPr/>
              <a:t>8/6/2014</a:t>
            </a:fld>
            <a:endParaRPr lang="el-GR"/>
          </a:p>
        </p:txBody>
      </p:sp>
      <p:sp>
        <p:nvSpPr>
          <p:cNvPr id="9" name="Θέση αριθμού διαφάνειας 8"/>
          <p:cNvSpPr>
            <a:spLocks noGrp="1"/>
          </p:cNvSpPr>
          <p:nvPr>
            <p:ph type="sldNum" sz="quarter" idx="15"/>
          </p:nvPr>
        </p:nvSpPr>
        <p:spPr/>
        <p:txBody>
          <a:bodyPr/>
          <a:lstStyle/>
          <a:p>
            <a:fld id="{8887DECB-8616-4649-872F-DEA6739A2EA4}" type="slidenum">
              <a:rPr lang="el-GR" smtClean="0"/>
              <a:pPr/>
              <a:t>‹#›</a:t>
            </a:fld>
            <a:endParaRPr lang="el-GR"/>
          </a:p>
        </p:txBody>
      </p:sp>
      <p:sp>
        <p:nvSpPr>
          <p:cNvPr id="10" name="Θέση υποσέλιδου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F582C896-8A88-4A46-9AEE-3B4302A4962E}" type="datetimeFigureOut">
              <a:rPr lang="el-GR" smtClean="0"/>
              <a:pPr/>
              <a:t>8/6/2014</a:t>
            </a:fld>
            <a:endParaRPr lang="el-GR"/>
          </a:p>
        </p:txBody>
      </p:sp>
      <p:sp>
        <p:nvSpPr>
          <p:cNvPr id="9" name="Θέση αριθμού διαφάνειας 8"/>
          <p:cNvSpPr>
            <a:spLocks noGrp="1"/>
          </p:cNvSpPr>
          <p:nvPr>
            <p:ph type="sldNum" sz="quarter" idx="11"/>
          </p:nvPr>
        </p:nvSpPr>
        <p:spPr/>
        <p:txBody>
          <a:bodyPr/>
          <a:lstStyle/>
          <a:p>
            <a:fld id="{8887DECB-8616-4649-872F-DEA6739A2EA4}" type="slidenum">
              <a:rPr lang="el-GR" smtClean="0"/>
              <a:pPr/>
              <a:t>‹#›</a:t>
            </a:fld>
            <a:endParaRPr lang="el-GR"/>
          </a:p>
        </p:txBody>
      </p:sp>
      <p:sp>
        <p:nvSpPr>
          <p:cNvPr id="10" name="Θέση υποσέλιδου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582C896-8A88-4A46-9AEE-3B4302A4962E}" type="datetimeFigureOut">
              <a:rPr lang="el-GR" smtClean="0"/>
              <a:pPr/>
              <a:t>8/6/2014</a:t>
            </a:fld>
            <a:endParaRPr lang="el-G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887DECB-8616-4649-872F-DEA6739A2EA4}" type="slidenum">
              <a:rPr lang="el-GR" smtClean="0"/>
              <a:pPr/>
              <a:t>‹#›</a:t>
            </a:fld>
            <a:endParaRPr lang="el-G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endParaRPr lang="el-GR" dirty="0"/>
          </a:p>
        </p:txBody>
      </p:sp>
      <p:sp>
        <p:nvSpPr>
          <p:cNvPr id="2" name="Τίτλος 1"/>
          <p:cNvSpPr>
            <a:spLocks noGrp="1"/>
          </p:cNvSpPr>
          <p:nvPr>
            <p:ph type="ctrTitle"/>
          </p:nvPr>
        </p:nvSpPr>
        <p:spPr/>
        <p:txBody>
          <a:bodyPr/>
          <a:lstStyle/>
          <a:p>
            <a:r>
              <a:rPr lang="el-GR" dirty="0" smtClean="0"/>
              <a:t>ΑΜΕΡΙΚΑΝΙΚΗ ΕΠΑΝΑΣΤΑΣΗ</a:t>
            </a:r>
            <a:endParaRPr lang="el-GR" dirty="0"/>
          </a:p>
        </p:txBody>
      </p:sp>
    </p:spTree>
    <p:extLst>
      <p:ext uri="{BB962C8B-B14F-4D97-AF65-F5344CB8AC3E}">
        <p14:creationId xmlns:p14="http://schemas.microsoft.com/office/powerpoint/2010/main" xmlns="" val="225094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2656"/>
            <a:ext cx="9144000" cy="563231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l-GR" sz="3600" u="sng" dirty="0" smtClean="0"/>
              <a:t>Συνέπειες-Σημασία </a:t>
            </a:r>
            <a:r>
              <a:rPr lang="el-GR" sz="3600" u="sng" dirty="0" smtClean="0"/>
              <a:t>Αμερ. Επανάστασης:</a:t>
            </a:r>
            <a:endParaRPr lang="el-GR" sz="3600" u="sng" dirty="0" smtClean="0"/>
          </a:p>
          <a:p>
            <a:endParaRPr lang="el-GR" sz="3600" dirty="0" smtClean="0"/>
          </a:p>
          <a:p>
            <a:r>
              <a:rPr lang="el-GR" sz="3600" dirty="0" smtClean="0"/>
              <a:t>Δημιουργία </a:t>
            </a:r>
            <a:r>
              <a:rPr lang="el-GR" sz="3600" dirty="0" smtClean="0"/>
              <a:t>έθνους μετά από επανάσταση</a:t>
            </a:r>
            <a:endParaRPr lang="el-GR" sz="3600" dirty="0"/>
          </a:p>
          <a:p>
            <a:endParaRPr lang="el-GR" sz="3600" dirty="0" smtClean="0"/>
          </a:p>
          <a:p>
            <a:endParaRPr lang="el-GR" sz="3600" dirty="0"/>
          </a:p>
          <a:p>
            <a:r>
              <a:rPr lang="el-GR" sz="3600" dirty="0" smtClean="0"/>
              <a:t>Θεσμοί αβασίλευτης δημοκρατίας και ομοσπονδιακού κράτους</a:t>
            </a:r>
          </a:p>
          <a:p>
            <a:endParaRPr lang="el-GR" sz="3600" dirty="0"/>
          </a:p>
          <a:p>
            <a:endParaRPr lang="el-GR" sz="3600" dirty="0" smtClean="0"/>
          </a:p>
          <a:p>
            <a:r>
              <a:rPr lang="el-GR" sz="3600" dirty="0" smtClean="0"/>
              <a:t>Εφαρμογή ιδεών διαφωτισμού</a:t>
            </a:r>
            <a:endParaRPr lang="el-GR" sz="3600" dirty="0"/>
          </a:p>
        </p:txBody>
      </p:sp>
    </p:spTree>
    <p:extLst>
      <p:ext uri="{BB962C8B-B14F-4D97-AF65-F5344CB8AC3E}">
        <p14:creationId xmlns:p14="http://schemas.microsoft.com/office/powerpoint/2010/main" xmlns="" val="260301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7783" y="836712"/>
            <a:ext cx="8640960" cy="59400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sz="2000" dirty="0"/>
              <a:t>Απόσπασμα από τη Διακήρυξη της Ανεξαρτησίας</a:t>
            </a:r>
          </a:p>
          <a:p>
            <a:endParaRPr lang="el-GR" sz="2000" dirty="0"/>
          </a:p>
          <a:p>
            <a:r>
              <a:rPr lang="el-GR" sz="2000" dirty="0"/>
              <a:t>Θεωρούμε ως αναμφισβήτητες τις παρακάτω αλήθειες: όλοι οι άνθρωποι γεννήθηκαν ίσοι και ο Δημιουργός τους προίκισε με ορισμένα αναπαλλοτρίωτα δικαιώματα. Σ' αυτά περιλαμβάνονται η ζωή, η ελευθερία και η επιδίωξη της ευτυχίας. Οι κυβερνήσεις εγκαταστάθηκαν από τους ανθρώπους για να εξασφαλίσουν αυτά τα δικαιώματα και η δίκαιη εξουσία πηγάζει από τη συγκατάθεση των κυβερνωμένων, Κάθε φορά που μια μορφή διακυβέρνησης αποδεικνύεται καταστροφική για το σκοπό αυτό, ο λαός έχει δικαίωμα να την αλλάξει ή να την καταργήσει και να εγκαταστήσει μια νέα κυβέρνηση. Η ιστορία του τωρινού βασιλιά της Μεγάλης Βρετανίας είναι η ιστορία μιας σειράς συνεχών αδικιών και σφετερισμών, που έχουν ως μόνο στόχο τους την εγκαθίδρυση μιας απόλυτης τυραννίας σε βάρος αυτών των πολιτειών. </a:t>
            </a:r>
          </a:p>
          <a:p>
            <a:r>
              <a:rPr lang="el-GR" sz="2000" dirty="0"/>
              <a:t>Πολιτειών της Αμερικής, συναθροισμένοι σε Γενική συνέλευση, δημοσιεύουμε και διακηρύσσουμε επίσημα στο όνομα και με την εξουσιοδότηση του καλού λαού αυτών των Αποικιών ότι αυτές οι Ηνωμένες Αποικίες έχουν το δικαίωμα να είναι κράτη ελεύθερα και ανεξάρτητα</a:t>
            </a:r>
            <a:r>
              <a:rPr lang="el-GR" sz="2000" dirty="0" smtClean="0"/>
              <a:t>.</a:t>
            </a:r>
          </a:p>
          <a:p>
            <a:r>
              <a:rPr lang="el-GR" sz="2000" u="sng" dirty="0" smtClean="0"/>
              <a:t>Ερώτηση:</a:t>
            </a:r>
            <a:endParaRPr lang="el-GR" sz="2000" u="sng" dirty="0" smtClean="0"/>
          </a:p>
          <a:p>
            <a:r>
              <a:rPr lang="el-GR" sz="2000" dirty="0" smtClean="0"/>
              <a:t>Ποιες από τις απόψεις  του Διαφωτισμού συναντάτε στο κείμενο αυτό;</a:t>
            </a:r>
            <a:endParaRPr lang="el-GR" sz="2000" dirty="0"/>
          </a:p>
        </p:txBody>
      </p:sp>
    </p:spTree>
    <p:extLst>
      <p:ext uri="{BB962C8B-B14F-4D97-AF65-F5344CB8AC3E}">
        <p14:creationId xmlns:p14="http://schemas.microsoft.com/office/powerpoint/2010/main" xmlns="" val="36696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37812"/>
            <a:ext cx="8352928" cy="507831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l-GR" sz="3600" dirty="0" smtClean="0"/>
              <a:t>Ανακαλύψεις=&gt; αποικίες στην Αμερική</a:t>
            </a:r>
            <a:r>
              <a:rPr lang="en-US" sz="3600" dirty="0" smtClean="0"/>
              <a:t> </a:t>
            </a:r>
            <a:endParaRPr lang="el-GR" sz="3600" dirty="0" smtClean="0"/>
          </a:p>
          <a:p>
            <a:endParaRPr lang="el-GR" sz="3600" dirty="0" smtClean="0"/>
          </a:p>
          <a:p>
            <a:r>
              <a:rPr lang="el-GR" sz="2800" dirty="0" smtClean="0"/>
              <a:t>Αρχικά</a:t>
            </a:r>
            <a:r>
              <a:rPr lang="el-GR" sz="2800" dirty="0" smtClean="0"/>
              <a:t>:</a:t>
            </a:r>
            <a:r>
              <a:rPr lang="el-GR" sz="3600" dirty="0" smtClean="0"/>
              <a:t> </a:t>
            </a:r>
            <a:r>
              <a:rPr lang="el-GR" sz="3600" dirty="0" smtClean="0"/>
              <a:t>Ισπανοί, Πορτογάλοι</a:t>
            </a:r>
          </a:p>
          <a:p>
            <a:r>
              <a:rPr lang="el-GR" sz="2800" dirty="0" smtClean="0"/>
              <a:t>Ύστερα:</a:t>
            </a:r>
            <a:r>
              <a:rPr lang="el-GR" sz="3600" dirty="0" smtClean="0"/>
              <a:t>  </a:t>
            </a:r>
            <a:r>
              <a:rPr lang="el-GR" sz="3600" dirty="0" smtClean="0"/>
              <a:t>Άγγλοι</a:t>
            </a:r>
            <a:r>
              <a:rPr lang="el-GR" sz="3600" dirty="0" smtClean="0"/>
              <a:t>, Γάλλοι, </a:t>
            </a:r>
            <a:r>
              <a:rPr lang="el-GR" sz="3600" dirty="0" smtClean="0"/>
              <a:t>Ολλανδοί</a:t>
            </a:r>
          </a:p>
          <a:p>
            <a:r>
              <a:rPr lang="el-GR" sz="3600" dirty="0"/>
              <a:t> </a:t>
            </a:r>
            <a:endParaRPr lang="el-GR" sz="3600" dirty="0" smtClean="0"/>
          </a:p>
          <a:p>
            <a:r>
              <a:rPr lang="el-GR" sz="3600" dirty="0" smtClean="0"/>
              <a:t>Αναζήτηση καλύτερης τύχης</a:t>
            </a:r>
            <a:endParaRPr lang="el-GR" sz="3600" dirty="0"/>
          </a:p>
          <a:p>
            <a:endParaRPr lang="el-GR" sz="3600" dirty="0"/>
          </a:p>
          <a:p>
            <a:r>
              <a:rPr lang="el-GR" sz="3600" dirty="0" smtClean="0"/>
              <a:t>Η Αγγλία αποκόμισε τα μεγαλύτερα οφέλη  (18</a:t>
            </a:r>
            <a:r>
              <a:rPr lang="el-GR" sz="3600" baseline="30000" dirty="0" smtClean="0"/>
              <a:t>ο</a:t>
            </a:r>
            <a:r>
              <a:rPr lang="el-GR" sz="3600" dirty="0" smtClean="0"/>
              <a:t> αι</a:t>
            </a:r>
            <a:r>
              <a:rPr lang="el-GR" sz="3600" dirty="0" smtClean="0"/>
              <a:t>.:    </a:t>
            </a:r>
            <a:r>
              <a:rPr lang="el-GR" sz="3600" dirty="0" smtClean="0"/>
              <a:t>13 αποικίες)</a:t>
            </a:r>
          </a:p>
        </p:txBody>
      </p:sp>
    </p:spTree>
    <p:extLst>
      <p:ext uri="{BB962C8B-B14F-4D97-AF65-F5344CB8AC3E}">
        <p14:creationId xmlns:p14="http://schemas.microsoft.com/office/powerpoint/2010/main" xmlns="" val="160238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76672"/>
            <a:ext cx="5904656" cy="5976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157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3" y="332656"/>
            <a:ext cx="8979526" cy="563231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457200" indent="-457200"/>
            <a:r>
              <a:rPr lang="el-GR" sz="3600" u="sng" dirty="0" smtClean="0"/>
              <a:t>Κατάσταση πριν την Ανεξαρτησία</a:t>
            </a:r>
          </a:p>
          <a:p>
            <a:r>
              <a:rPr lang="el-GR" sz="3600" dirty="0" smtClean="0"/>
              <a:t>Οι αποικίες μέχρι και τον 18</a:t>
            </a:r>
            <a:r>
              <a:rPr lang="el-GR" sz="3600" baseline="30000" dirty="0" smtClean="0"/>
              <a:t>ο</a:t>
            </a:r>
            <a:r>
              <a:rPr lang="el-GR" sz="3600" dirty="0" smtClean="0"/>
              <a:t> αιώνα είχαν: </a:t>
            </a:r>
          </a:p>
          <a:p>
            <a:pPr marL="457200" indent="-457200">
              <a:buFont typeface="Arial" panose="020B0604020202020204" pitchFamily="34" charset="0"/>
              <a:buChar char="•"/>
            </a:pPr>
            <a:endParaRPr lang="el-GR" sz="3600" dirty="0" smtClean="0"/>
          </a:p>
          <a:p>
            <a:pPr marL="457200" indent="-457200">
              <a:buFont typeface="Arial" panose="020B0604020202020204" pitchFamily="34" charset="0"/>
              <a:buChar char="•"/>
            </a:pPr>
            <a:r>
              <a:rPr lang="el-GR" sz="3600" dirty="0" smtClean="0"/>
              <a:t>μεγάλη οικονομική ανάπτυξη στον </a:t>
            </a:r>
            <a:r>
              <a:rPr lang="el-GR" sz="3600" dirty="0" smtClean="0"/>
              <a:t>αγροτικό</a:t>
            </a:r>
            <a:r>
              <a:rPr lang="el-GR" sz="3600" dirty="0" smtClean="0"/>
              <a:t> </a:t>
            </a:r>
            <a:r>
              <a:rPr lang="el-GR" sz="3600" dirty="0" smtClean="0"/>
              <a:t>και  </a:t>
            </a:r>
            <a:r>
              <a:rPr lang="el-GR" sz="3600" dirty="0" smtClean="0"/>
              <a:t>εμπορικό τομέα</a:t>
            </a:r>
          </a:p>
          <a:p>
            <a:pPr marL="457200" indent="-457200">
              <a:buFont typeface="Arial" panose="020B0604020202020204" pitchFamily="34" charset="0"/>
              <a:buChar char="•"/>
            </a:pPr>
            <a:endParaRPr lang="el-GR" sz="3600" dirty="0" smtClean="0"/>
          </a:p>
          <a:p>
            <a:pPr marL="457200" indent="-457200">
              <a:buFont typeface="Arial" panose="020B0604020202020204" pitchFamily="34" charset="0"/>
              <a:buChar char="•"/>
            </a:pPr>
            <a:r>
              <a:rPr lang="el-GR" sz="3600" dirty="0" smtClean="0"/>
              <a:t>εν μέρει  πολιτική αυτονομία.</a:t>
            </a:r>
          </a:p>
          <a:p>
            <a:pPr marL="457200" indent="-457200">
              <a:buFont typeface="Arial" panose="020B0604020202020204" pitchFamily="34" charset="0"/>
              <a:buChar char="•"/>
            </a:pPr>
            <a:endParaRPr lang="el-GR" sz="3600" dirty="0"/>
          </a:p>
          <a:p>
            <a:pPr marL="457200" indent="-457200">
              <a:buFont typeface="Arial" panose="020B0604020202020204" pitchFamily="34" charset="0"/>
              <a:buChar char="•"/>
            </a:pPr>
            <a:r>
              <a:rPr lang="el-GR" sz="3600" dirty="0" smtClean="0"/>
              <a:t>π</a:t>
            </a:r>
            <a:r>
              <a:rPr lang="el-GR" sz="3600" dirty="0" smtClean="0"/>
              <a:t>εριορισμό από </a:t>
            </a:r>
            <a:r>
              <a:rPr lang="el-GR" sz="3600" dirty="0" smtClean="0"/>
              <a:t>Αγγλία -εμπορικές υποχρεώσεις</a:t>
            </a:r>
          </a:p>
        </p:txBody>
      </p:sp>
    </p:spTree>
    <p:extLst>
      <p:ext uri="{BB962C8B-B14F-4D97-AF65-F5344CB8AC3E}">
        <p14:creationId xmlns:p14="http://schemas.microsoft.com/office/powerpoint/2010/main" xmlns="" val="804047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04664"/>
            <a:ext cx="842493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sz="2800" dirty="0" smtClean="0"/>
              <a:t> Αντίδραση αποίκων.                Αίτημα: ανεξαρτησία .  </a:t>
            </a:r>
          </a:p>
          <a:p>
            <a:r>
              <a:rPr lang="el-GR" sz="2800" dirty="0" smtClean="0"/>
              <a:t>            </a:t>
            </a:r>
            <a:r>
              <a:rPr lang="el-GR" sz="2800" dirty="0"/>
              <a:t>Ά</a:t>
            </a:r>
            <a:r>
              <a:rPr lang="el-GR" sz="2800" dirty="0" smtClean="0"/>
              <a:t>ρνηση Αγγλίας =&gt; οριστική ρήξη</a:t>
            </a:r>
            <a:endParaRPr lang="el-GR"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00808"/>
            <a:ext cx="8496944" cy="4753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770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xmlns="" val="783405736"/>
              </p:ext>
            </p:extLst>
          </p:nvPr>
        </p:nvGraphicFramePr>
        <p:xfrm>
          <a:off x="107504" y="0"/>
          <a:ext cx="903649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1494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23848"/>
            <a:ext cx="8280920" cy="60631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l-GR" sz="2800" dirty="0" smtClean="0"/>
          </a:p>
          <a:p>
            <a:r>
              <a:rPr lang="el-GR" sz="3600" dirty="0" smtClean="0"/>
              <a:t>                     4 </a:t>
            </a:r>
            <a:r>
              <a:rPr lang="el-GR" sz="3600" dirty="0" smtClean="0"/>
              <a:t>Ιουλίου 1776: </a:t>
            </a:r>
          </a:p>
          <a:p>
            <a:r>
              <a:rPr lang="el-GR" sz="3600" dirty="0" smtClean="0"/>
              <a:t>Διακήρυξης </a:t>
            </a:r>
            <a:r>
              <a:rPr lang="el-GR" sz="3600" dirty="0" smtClean="0"/>
              <a:t>της Ανεξαρτησίας </a:t>
            </a:r>
          </a:p>
          <a:p>
            <a:r>
              <a:rPr lang="el-GR" sz="3600" dirty="0" smtClean="0"/>
              <a:t>                                Βενιαμίν Φραγκλίνος </a:t>
            </a:r>
          </a:p>
          <a:p>
            <a:r>
              <a:rPr lang="el-GR" sz="3600" dirty="0" smtClean="0"/>
              <a:t>                                Τόμας </a:t>
            </a:r>
            <a:r>
              <a:rPr lang="el-GR" sz="3600" dirty="0" smtClean="0"/>
              <a:t>Τζέφερσον </a:t>
            </a:r>
          </a:p>
          <a:p>
            <a:r>
              <a:rPr lang="el-GR" sz="3600" dirty="0" smtClean="0"/>
              <a:t>=&gt;</a:t>
            </a:r>
          </a:p>
          <a:p>
            <a:r>
              <a:rPr lang="el-GR" sz="3600" dirty="0" smtClean="0"/>
              <a:t>πόλεμος της ανεξαρτησίας </a:t>
            </a:r>
          </a:p>
          <a:p>
            <a:endParaRPr lang="el-GR" sz="3600" dirty="0" smtClean="0"/>
          </a:p>
          <a:p>
            <a:r>
              <a:rPr lang="el-GR" sz="3600" dirty="0" smtClean="0"/>
              <a:t>διπλωματικός αφοπλισμό της Αγγλίας </a:t>
            </a:r>
          </a:p>
          <a:p>
            <a:endParaRPr lang="el-GR" sz="3600" dirty="0"/>
          </a:p>
          <a:p>
            <a:r>
              <a:rPr lang="el-GR" sz="3600" dirty="0" smtClean="0"/>
              <a:t>αποδοχή της Διακήρυξης</a:t>
            </a:r>
            <a:r>
              <a:rPr lang="el-GR" sz="2800" dirty="0" smtClean="0"/>
              <a:t>.</a:t>
            </a:r>
            <a:endParaRPr lang="el-GR" sz="2800" dirty="0"/>
          </a:p>
        </p:txBody>
      </p:sp>
    </p:spTree>
    <p:extLst>
      <p:ext uri="{BB962C8B-B14F-4D97-AF65-F5344CB8AC3E}">
        <p14:creationId xmlns:p14="http://schemas.microsoft.com/office/powerpoint/2010/main" xmlns="" val="215889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251520" y="548681"/>
            <a:ext cx="8568952" cy="5078313"/>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l-GR" sz="3600" u="sng" dirty="0"/>
              <a:t>Δημιουργία νέου </a:t>
            </a:r>
            <a:r>
              <a:rPr lang="el-GR" sz="3600" u="sng" dirty="0" smtClean="0"/>
              <a:t>κράτους</a:t>
            </a:r>
          </a:p>
          <a:p>
            <a:endParaRPr lang="el-GR" sz="3600" u="sng" dirty="0"/>
          </a:p>
          <a:p>
            <a:r>
              <a:rPr lang="el-GR" sz="3600" u="sng" dirty="0"/>
              <a:t>Σύνταγμα Ηνωμένων Πολιτειών:</a:t>
            </a:r>
          </a:p>
          <a:p>
            <a:r>
              <a:rPr lang="el-GR" sz="3600" dirty="0"/>
              <a:t>	</a:t>
            </a:r>
            <a:endParaRPr lang="el-GR" sz="3600" dirty="0" smtClean="0"/>
          </a:p>
          <a:p>
            <a:pPr marL="457200" indent="-457200">
              <a:buFont typeface="Arial" panose="020B0604020202020204" pitchFamily="34" charset="0"/>
              <a:buChar char="•"/>
            </a:pPr>
            <a:r>
              <a:rPr lang="el-GR" sz="3600" dirty="0" smtClean="0"/>
              <a:t>Ομοσπονδιακή </a:t>
            </a:r>
            <a:r>
              <a:rPr lang="el-GR" sz="3600" dirty="0"/>
              <a:t>κυβέρνηση :[εξωτερική πολιτική, άμυνα, οικονομικά}</a:t>
            </a:r>
          </a:p>
          <a:p>
            <a:r>
              <a:rPr lang="el-GR" sz="3600" dirty="0"/>
              <a:t>	</a:t>
            </a:r>
          </a:p>
          <a:p>
            <a:pPr marL="457200" indent="-457200">
              <a:buFont typeface="Arial" panose="020B0604020202020204" pitchFamily="34" charset="0"/>
              <a:buChar char="•"/>
            </a:pPr>
            <a:r>
              <a:rPr lang="el-GR" sz="3600" dirty="0" smtClean="0"/>
              <a:t>Πολιτεία </a:t>
            </a:r>
            <a:r>
              <a:rPr lang="el-GR" sz="3600" dirty="0"/>
              <a:t>:[νομοθετική, εκτελεστική, τοπική αυτοδιοίκηση]</a:t>
            </a:r>
          </a:p>
        </p:txBody>
      </p:sp>
    </p:spTree>
    <p:extLst>
      <p:ext uri="{BB962C8B-B14F-4D97-AF65-F5344CB8AC3E}">
        <p14:creationId xmlns:p14="http://schemas.microsoft.com/office/powerpoint/2010/main" xmlns="" val="377036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064896" cy="5078313"/>
          </a:xfrm>
          <a:prstGeom prst="rect">
            <a:avLst/>
          </a:prstGeom>
        </p:spPr>
        <p:style>
          <a:lnRef idx="0">
            <a:scrgbClr r="0" g="0" b="0"/>
          </a:lnRef>
          <a:fillRef idx="1002">
            <a:schemeClr val="dk1"/>
          </a:fillRef>
          <a:effectRef idx="0">
            <a:scrgbClr r="0" g="0" b="0"/>
          </a:effectRef>
          <a:fontRef idx="major"/>
        </p:style>
        <p:txBody>
          <a:bodyPr wrap="square" rtlCol="0">
            <a:spAutoFit/>
          </a:bodyPr>
          <a:lstStyle/>
          <a:p>
            <a:r>
              <a:rPr lang="el-GR" sz="3600" u="sng" dirty="0" smtClean="0"/>
              <a:t>Αρχή διάκρισης  εξουσιών</a:t>
            </a:r>
          </a:p>
          <a:p>
            <a:endParaRPr lang="el-GR" sz="3600" u="sng" dirty="0"/>
          </a:p>
          <a:p>
            <a:r>
              <a:rPr lang="el-GR" sz="3600" u="sng" dirty="0" smtClean="0"/>
              <a:t>Νομοθετική</a:t>
            </a:r>
            <a:r>
              <a:rPr lang="el-GR" sz="3600" dirty="0" smtClean="0"/>
              <a:t>: από το Κογκρέσο που αποτελείται από τη Βουλή και τη Γερουσία</a:t>
            </a:r>
          </a:p>
          <a:p>
            <a:endParaRPr lang="el-GR" sz="3600" u="sng" dirty="0" smtClean="0"/>
          </a:p>
          <a:p>
            <a:r>
              <a:rPr lang="el-GR" sz="3600" u="sng" dirty="0" smtClean="0"/>
              <a:t>Εκτελεστική</a:t>
            </a:r>
            <a:r>
              <a:rPr lang="el-GR" sz="3600" dirty="0" smtClean="0"/>
              <a:t>:  από τον Πρόεδρο</a:t>
            </a:r>
          </a:p>
          <a:p>
            <a:endParaRPr lang="el-GR" sz="3600" dirty="0"/>
          </a:p>
          <a:p>
            <a:r>
              <a:rPr lang="el-GR" sz="3600" u="sng" dirty="0" smtClean="0"/>
              <a:t>Δικαστική</a:t>
            </a:r>
            <a:r>
              <a:rPr lang="el-GR" sz="3600" dirty="0" smtClean="0"/>
              <a:t>: από το Ανώτατο Δικαστήριο </a:t>
            </a:r>
            <a:endParaRPr lang="el-GR" sz="3600" u="sng" dirty="0" smtClean="0"/>
          </a:p>
        </p:txBody>
      </p:sp>
    </p:spTree>
    <p:extLst>
      <p:ext uri="{BB962C8B-B14F-4D97-AF65-F5344CB8AC3E}">
        <p14:creationId xmlns:p14="http://schemas.microsoft.com/office/powerpoint/2010/main" xmlns="" val="3785895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419</TotalTime>
  <Words>363</Words>
  <Application>Microsoft Office PowerPoint</Application>
  <PresentationFormat>Προβολή στην οθόνη (4:3)</PresentationFormat>
  <Paragraphs>65</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Χαρτί</vt:lpstr>
      <vt:lpstr>ΑΜΕΡΙΚΑΝΙΚΗ ΕΠΑΝΑΣΤΑΣΗ</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ΑΜΕΡΙΚΑΝΙΚΗ ΕΠΑΝΑΣΤΑΣΗ</dc:title>
  <dc:creator>Δήμητρα Καρ.</dc:creator>
  <cp:lastModifiedBy>ΕΦΗ</cp:lastModifiedBy>
  <cp:revision>28</cp:revision>
  <dcterms:created xsi:type="dcterms:W3CDTF">2014-04-05T11:02:31Z</dcterms:created>
  <dcterms:modified xsi:type="dcterms:W3CDTF">2014-06-08T15:41:10Z</dcterms:modified>
</cp:coreProperties>
</file>